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5296"/>
  </p:normalViewPr>
  <p:slideViewPr>
    <p:cSldViewPr snapToGrid="0" snapToObjects="1">
      <p:cViewPr varScale="1">
        <p:scale>
          <a:sx n="89" d="100"/>
          <a:sy n="89" d="100"/>
        </p:scale>
        <p:origin x="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1FF432-4397-DB4C-9EA6-857094484044}" type="datetimeFigureOut">
              <a:rPr lang="en-US" smtClean="0"/>
              <a:t>9/23/20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206BD7-72AC-2F48-8F02-5467724CB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0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06BD7-72AC-2F48-8F02-5467724CBF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562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06BD7-72AC-2F48-8F02-5467724CBF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98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06BD7-72AC-2F48-8F02-5467724CBF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508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Inverted transformations are applied to the mask of the reference image to obtain the mask of the moving image. This filter implements a surface-fitting method for estimation of a surface from a binary volume. This process can be used to reduce aliasing artifacts which result in visualization of binary partitioned surfaces.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06BD7-72AC-2F48-8F02-5467724CBF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2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06BD7-72AC-2F48-8F02-5467724CBF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269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06BD7-72AC-2F48-8F02-5467724CBF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143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8DE57-4387-5E4E-AE68-F12163884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9B838D-D100-8948-AF46-2462A8F9D4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82651-B067-1541-8FAA-61FAF3D27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B95A3-7F8A-1C48-A006-373CAB6ED568}" type="datetimeFigureOut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DA8E2-CD18-8D46-A3DD-4EB5B7943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C638E-BEA1-1647-9EEF-D77A12952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85B10-033B-9B4E-8B45-76247D0B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74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E39F4-6D8A-C444-B46F-1EA24D5AA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407046-D57C-1142-A65B-B6A92E9778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4391B-5C11-AB4C-BC1E-D3B4F6779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B95A3-7F8A-1C48-A006-373CAB6ED568}" type="datetimeFigureOut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F1A06-F05B-984A-A91E-0570992BE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F27A1-E07D-F14D-8599-3F51B3B3C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85B10-033B-9B4E-8B45-76247D0B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173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081926-53AC-CA45-9131-0CDF5C8FFD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EC1E0C-AFC3-1447-ADC1-BBE7B78AD2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72B23-6AA6-AF4B-8762-034FDDBEA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B95A3-7F8A-1C48-A006-373CAB6ED568}" type="datetimeFigureOut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AF20D-80E4-FA4D-B00B-9E3D773B0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AAF5C-FEF8-E84F-938F-46B6EEBF4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85B10-033B-9B4E-8B45-76247D0B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898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E46A1-EBDE-E940-8765-97CC32646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FC7AE-52F1-AC48-8556-B9CC4CBFF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3E29B-7099-B949-8A93-C756608D2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B95A3-7F8A-1C48-A006-373CAB6ED568}" type="datetimeFigureOut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DB97-EC6B-F242-997F-9AC905AF7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9F368-9AE8-1041-BE27-61788268A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85B10-033B-9B4E-8B45-76247D0B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71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C5023-521D-AD4A-A782-9C42EA8BF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AB8280-87FC-3448-9F13-88B01DAE3F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A2C432-B613-0F44-843B-FBA707C0D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B95A3-7F8A-1C48-A006-373CAB6ED568}" type="datetimeFigureOut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61064-567D-3244-9AA5-0318A1AEC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2D1B5-607D-3048-8B28-BC4F4237D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85B10-033B-9B4E-8B45-76247D0B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03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8F845-08D8-0849-8ACF-EF6FABDA3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B6144-C8BF-6748-A57F-537045844A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B616F3-3AAC-BC46-9C3C-BD1E86D59E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130FF6-DDEB-9448-A31A-4F37864D6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B95A3-7F8A-1C48-A006-373CAB6ED568}" type="datetimeFigureOut">
              <a:rPr lang="en-US" smtClean="0"/>
              <a:t>9/23/20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E3E22-6D7B-4343-9A44-086B27FA8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B3D7FB-8CEC-1F4E-8D28-CE7DF6F62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85B10-033B-9B4E-8B45-76247D0B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896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9698A-EFD2-2A45-8DF8-84E02F2E8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7D340-0F55-DF40-82D8-67203F1F9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8234B4-5C89-D046-BA2D-4FE9F02F21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CED210-1C7E-104B-893F-9EA3F3EFB2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8C5055-EA33-AC4A-8928-D9C1DDC478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458992-CDE8-7946-883C-B04488937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B95A3-7F8A-1C48-A006-373CAB6ED568}" type="datetimeFigureOut">
              <a:rPr lang="en-US" smtClean="0"/>
              <a:t>9/23/20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8C7769-5751-3B40-9E16-7A1F7CD1B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9FDD4C-D8B0-9843-9CB6-95357B0BB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85B10-033B-9B4E-8B45-76247D0B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8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51D83-D9F9-6040-B9F0-86C16351F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8317AE-1601-5343-AA40-A82753411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B95A3-7F8A-1C48-A006-373CAB6ED568}" type="datetimeFigureOut">
              <a:rPr lang="en-US" smtClean="0"/>
              <a:t>9/23/20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934127-6EA7-3342-B445-A6A6C211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FCC97-5908-EB4B-BE25-26497F43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85B10-033B-9B4E-8B45-76247D0B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01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CF566F-D560-824E-8D4C-F97984B0F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B95A3-7F8A-1C48-A006-373CAB6ED568}" type="datetimeFigureOut">
              <a:rPr lang="en-US" smtClean="0"/>
              <a:t>9/23/20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623FA8-CEFD-4947-904F-0212FAA69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20D52-7A89-7A41-9BF2-5D4EA6ADB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85B10-033B-9B4E-8B45-76247D0B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565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3FB21-DDB1-584E-AEF4-0991C1544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F44F0-AC5A-7346-BE40-B1DB72404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4D4E9-F268-1A44-904F-7A1381B7CF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9D5D33-5DB0-AA40-9C7B-E0B2B514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B95A3-7F8A-1C48-A006-373CAB6ED568}" type="datetimeFigureOut">
              <a:rPr lang="en-US" smtClean="0"/>
              <a:t>9/23/20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A99BC-C80F-904A-B007-1044C0F8A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8E9141-029F-2740-AF17-03977DBD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85B10-033B-9B4E-8B45-76247D0B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401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899F0-A093-3F4A-9CB7-C693FA15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E39D7E-642A-6844-ADED-97FD3656AB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AA3E-CFF4-FC4B-ABBA-678D997A1B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8BFE74-8A6B-A543-9D8E-AADA55D54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B95A3-7F8A-1C48-A006-373CAB6ED568}" type="datetimeFigureOut">
              <a:rPr lang="en-US" smtClean="0"/>
              <a:t>9/23/20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B823E-6917-8F4E-84EC-449F4C4B5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C8B154-2DA5-834B-B40A-DF7C72B53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85B10-033B-9B4E-8B45-76247D0B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339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454709-8C8E-3247-98F7-351E5DB29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6F8E0-DEC2-A944-BFA4-F5BB0AF17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4363E-0B45-774A-9FF4-5E9C1743D7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AB95A3-7F8A-1C48-A006-373CAB6ED568}" type="datetimeFigureOut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BC868-CA61-A94F-88C0-908BABA2CD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0940A-F41A-9041-9B7C-5BF53BF07D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285B10-033B-9B4E-8B45-76247D0B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25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B072C-90DD-7744-BD07-11BF2BA2EA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Longitudinal registration of standardized MR images (OAI)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C04A1E-6BE3-4B44-AF53-E1738993AE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Yin Guo</a:t>
            </a:r>
          </a:p>
          <a:p>
            <a:r>
              <a:rPr lang="en-US" dirty="0"/>
              <a:t>Sep 22, 2020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B725B5-5AF9-254C-AB18-43B619572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606" y="4813430"/>
            <a:ext cx="10538768" cy="107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89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4D876-28F0-F640-A71A-6FF4DA94D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4. Refine registration of vessel</a:t>
            </a:r>
            <a:r>
              <a:rPr lang="zh-CN" altLang="en-US" sz="4000" dirty="0">
                <a:latin typeface="+mn-lt"/>
              </a:rPr>
              <a:t> </a:t>
            </a:r>
            <a:r>
              <a:rPr lang="en-US" sz="4000" dirty="0">
                <a:latin typeface="+mn-lt"/>
              </a:rPr>
              <a:t>at later time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91737-8FB8-7141-BAB9-4D1BC317C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Method 1 </a:t>
            </a:r>
            <a:r>
              <a:rPr lang="en-US" dirty="0"/>
              <a:t>do nothing</a:t>
            </a:r>
          </a:p>
          <a:p>
            <a:pPr lvl="1"/>
            <a:r>
              <a:rPr lang="en-US" dirty="0"/>
              <a:t>Also transform FRAPPE centerlines and vessel wall contours</a:t>
            </a:r>
          </a:p>
          <a:p>
            <a:r>
              <a:rPr lang="en-US" b="1" dirty="0"/>
              <a:t>Method 2 </a:t>
            </a:r>
            <a:r>
              <a:rPr lang="en-US" dirty="0"/>
              <a:t>non-rigid transform of the vessel</a:t>
            </a:r>
          </a:p>
          <a:p>
            <a:pPr lvl="1"/>
            <a:r>
              <a:rPr lang="en-US" dirty="0"/>
              <a:t>Initial transform: rigid (transformed in 3)</a:t>
            </a:r>
          </a:p>
          <a:p>
            <a:pPr lvl="1"/>
            <a:r>
              <a:rPr lang="en-US" dirty="0"/>
              <a:t>Registration mask: baseline vessel (from FRAPPE, 15 pixels dilated)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D22C66-7B62-FB4B-A9DF-3D2644F86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93" y="4135075"/>
            <a:ext cx="1977129" cy="23958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0DB8CB-864A-F147-B17C-9EF38FCB509C}"/>
              </a:ext>
            </a:extLst>
          </p:cNvPr>
          <p:cNvSpPr txBox="1"/>
          <p:nvPr/>
        </p:nvSpPr>
        <p:spPr>
          <a:xfrm>
            <a:off x="158393" y="4141580"/>
            <a:ext cx="109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baseline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D816F9-8FCC-5A46-B0CD-10FEB03AD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522" y="4135075"/>
            <a:ext cx="1961339" cy="2412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65857F1-E246-5B40-9CF9-23EAF7D3D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343" y="4141581"/>
            <a:ext cx="1992858" cy="23893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FE6237-532B-1F4C-B337-26E5D68722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8200" y="4135075"/>
            <a:ext cx="2050178" cy="23958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B11358-5AA8-654B-9D04-8725B6A114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8378" y="4152046"/>
            <a:ext cx="2050177" cy="23870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30BAB6E-6AA9-4246-913A-C4E5962FFC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8555" y="4152046"/>
            <a:ext cx="1961340" cy="23844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5BA6148-898D-5843-9D86-90B56B7C0050}"/>
              </a:ext>
            </a:extLst>
          </p:cNvPr>
          <p:cNvSpPr txBox="1"/>
          <p:nvPr/>
        </p:nvSpPr>
        <p:spPr>
          <a:xfrm>
            <a:off x="2135522" y="4152046"/>
            <a:ext cx="109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12mo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E27C3A-E559-6D49-91CD-252B02062DAF}"/>
              </a:ext>
            </a:extLst>
          </p:cNvPr>
          <p:cNvSpPr txBox="1"/>
          <p:nvPr/>
        </p:nvSpPr>
        <p:spPr>
          <a:xfrm>
            <a:off x="4096860" y="4178851"/>
            <a:ext cx="109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24</a:t>
            </a:r>
            <a:r>
              <a:rPr lang="en-US" dirty="0">
                <a:solidFill>
                  <a:schemeClr val="bg1"/>
                </a:solidFill>
              </a:rPr>
              <a:t>mo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AB9B49-00E5-DE41-8744-D76A2BE6F77C}"/>
              </a:ext>
            </a:extLst>
          </p:cNvPr>
          <p:cNvSpPr txBox="1"/>
          <p:nvPr/>
        </p:nvSpPr>
        <p:spPr>
          <a:xfrm>
            <a:off x="6058199" y="4152046"/>
            <a:ext cx="109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48</a:t>
            </a:r>
            <a:r>
              <a:rPr lang="en-US" dirty="0">
                <a:solidFill>
                  <a:schemeClr val="bg1"/>
                </a:solidFill>
              </a:rPr>
              <a:t>mo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F452E0-0592-3A46-B19C-0B884857F9F7}"/>
              </a:ext>
            </a:extLst>
          </p:cNvPr>
          <p:cNvSpPr txBox="1"/>
          <p:nvPr/>
        </p:nvSpPr>
        <p:spPr>
          <a:xfrm>
            <a:off x="8108378" y="4168385"/>
            <a:ext cx="109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72</a:t>
            </a:r>
            <a:r>
              <a:rPr lang="en-US" dirty="0">
                <a:solidFill>
                  <a:schemeClr val="bg1"/>
                </a:solidFill>
              </a:rPr>
              <a:t>mo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881E7C-F070-C245-B0D4-E8C5FBA2C0C2}"/>
              </a:ext>
            </a:extLst>
          </p:cNvPr>
          <p:cNvSpPr txBox="1"/>
          <p:nvPr/>
        </p:nvSpPr>
        <p:spPr>
          <a:xfrm>
            <a:off x="10158555" y="4168385"/>
            <a:ext cx="109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96</a:t>
            </a:r>
            <a:r>
              <a:rPr lang="en-US" dirty="0">
                <a:solidFill>
                  <a:schemeClr val="bg1"/>
                </a:solidFill>
              </a:rPr>
              <a:t>mo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337FA0-3198-1641-B4BC-C50F82A7F6A6}"/>
              </a:ext>
            </a:extLst>
          </p:cNvPr>
          <p:cNvSpPr txBox="1"/>
          <p:nvPr/>
        </p:nvSpPr>
        <p:spPr>
          <a:xfrm>
            <a:off x="10403047" y="3402916"/>
            <a:ext cx="1699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9404954L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50%</a:t>
            </a:r>
            <a:r>
              <a:rPr lang="zh-CN" altLang="en-US" dirty="0"/>
              <a:t> </a:t>
            </a:r>
            <a:r>
              <a:rPr lang="en-US" altLang="zh-CN" dirty="0"/>
              <a:t>r </a:t>
            </a:r>
            <a:r>
              <a:rPr lang="en-US" altLang="zh-CN" dirty="0" err="1"/>
              <a:t>vm</a:t>
            </a:r>
            <a:r>
              <a:rPr lang="en-US" altLang="zh-CN" dirty="0"/>
              <a:t> blend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43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C0CCF3-BA72-4B43-B859-65D54F9F4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23" y="192661"/>
            <a:ext cx="1977129" cy="23958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E5CDEB-3A60-294D-98DF-DA359DBEE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552" y="192661"/>
            <a:ext cx="1961339" cy="24128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E76042-1852-A94C-9FB1-B54B7F5C1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373" y="199167"/>
            <a:ext cx="1992858" cy="23893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94226E-160A-BA40-A1DD-68D9D0F8D3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3230" y="192661"/>
            <a:ext cx="2050178" cy="23958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2B9042-8013-5E4C-8C20-364D00D5D4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3408" y="209632"/>
            <a:ext cx="2050177" cy="23870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70AAC6-68C7-434B-8B38-F0B4605B53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3585" y="209632"/>
            <a:ext cx="1961340" cy="23844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A77895-D1E8-8F4C-88B6-8B0430595FF1}"/>
              </a:ext>
            </a:extLst>
          </p:cNvPr>
          <p:cNvSpPr txBox="1"/>
          <p:nvPr/>
        </p:nvSpPr>
        <p:spPr>
          <a:xfrm>
            <a:off x="2090552" y="209632"/>
            <a:ext cx="109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12mo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ADFBA-BDF3-8346-B331-7CD2F1DD921F}"/>
              </a:ext>
            </a:extLst>
          </p:cNvPr>
          <p:cNvSpPr txBox="1"/>
          <p:nvPr/>
        </p:nvSpPr>
        <p:spPr>
          <a:xfrm>
            <a:off x="4051890" y="236437"/>
            <a:ext cx="109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24</a:t>
            </a:r>
            <a:r>
              <a:rPr lang="en-US" dirty="0">
                <a:solidFill>
                  <a:schemeClr val="bg1"/>
                </a:solidFill>
              </a:rPr>
              <a:t>mo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67DAFC-926F-0247-B22D-99958CF2CF66}"/>
              </a:ext>
            </a:extLst>
          </p:cNvPr>
          <p:cNvSpPr txBox="1"/>
          <p:nvPr/>
        </p:nvSpPr>
        <p:spPr>
          <a:xfrm>
            <a:off x="6013229" y="209632"/>
            <a:ext cx="109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48</a:t>
            </a:r>
            <a:r>
              <a:rPr lang="en-US" dirty="0">
                <a:solidFill>
                  <a:schemeClr val="bg1"/>
                </a:solidFill>
              </a:rPr>
              <a:t>mo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478B5-1BFE-F64D-82BF-346DCAFB5ABD}"/>
              </a:ext>
            </a:extLst>
          </p:cNvPr>
          <p:cNvSpPr txBox="1"/>
          <p:nvPr/>
        </p:nvSpPr>
        <p:spPr>
          <a:xfrm>
            <a:off x="8063408" y="225971"/>
            <a:ext cx="109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72</a:t>
            </a:r>
            <a:r>
              <a:rPr lang="en-US" dirty="0">
                <a:solidFill>
                  <a:schemeClr val="bg1"/>
                </a:solidFill>
              </a:rPr>
              <a:t>mo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E8B277-74EF-FA4A-9898-CC847F3DB24E}"/>
              </a:ext>
            </a:extLst>
          </p:cNvPr>
          <p:cNvSpPr txBox="1"/>
          <p:nvPr/>
        </p:nvSpPr>
        <p:spPr>
          <a:xfrm>
            <a:off x="10113585" y="225971"/>
            <a:ext cx="109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96</a:t>
            </a:r>
            <a:r>
              <a:rPr lang="en-US" dirty="0">
                <a:solidFill>
                  <a:schemeClr val="bg1"/>
                </a:solidFill>
              </a:rPr>
              <a:t>mo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E0CD18-FB95-054A-B081-2FAC40CF3B03}"/>
              </a:ext>
            </a:extLst>
          </p:cNvPr>
          <p:cNvSpPr txBox="1"/>
          <p:nvPr/>
        </p:nvSpPr>
        <p:spPr>
          <a:xfrm>
            <a:off x="129212" y="209632"/>
            <a:ext cx="109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baseline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74BE0E3-FCCD-A540-B993-8C023BCBB3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9033" y="2588475"/>
            <a:ext cx="1947737" cy="23732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3C4CFC-1278-D948-B839-DE7246C23D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0384" y="2588474"/>
            <a:ext cx="2122602" cy="23732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6227CF-9852-DE4C-AE3A-F931A81A7D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02313" y="2588474"/>
            <a:ext cx="2072011" cy="23667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3FCB0A-971A-F94A-BD3D-849325A1D7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74323" y="2588473"/>
            <a:ext cx="2050177" cy="23667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F813115-89B3-6E43-A3CE-62A2AB676BD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13799" y="2588473"/>
            <a:ext cx="1933094" cy="23667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6D36EF1-B08C-A64D-B5F0-0DED9E862F3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45346" y="5213767"/>
            <a:ext cx="1270000" cy="1257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F89FDB9-50B0-7645-BC6C-11FEFB5CD0B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70761" y="5253070"/>
            <a:ext cx="1257300" cy="1257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69C9BA5-9AB2-1E48-8B07-880753A5DD6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09668" y="5213767"/>
            <a:ext cx="1257300" cy="1257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9CA2130-7DA9-D64A-9405-6F978279C9B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78403" y="5213767"/>
            <a:ext cx="1270000" cy="1257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2B94DEF-CDC7-134B-BFAE-7D8877B4322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59838" y="5253070"/>
            <a:ext cx="1257300" cy="12573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046F46C-4207-A84C-BFE8-C449C4B8D1A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1999" y="5253070"/>
            <a:ext cx="12573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99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76119-EEE7-CC4E-B01D-BBA7AB57F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Also, segment by registration!!!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B84E-8A42-0F4C-BF16-AC8B20251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 method 2 (vessel registration refinement), inversely, we can directly segment outer wall contours at later time points!!!</a:t>
            </a:r>
          </a:p>
          <a:p>
            <a:r>
              <a:rPr lang="en-US" b="1" dirty="0"/>
              <a:t>Step 1 </a:t>
            </a:r>
            <a:r>
              <a:rPr lang="en-US" dirty="0"/>
              <a:t>Register moving to reference image</a:t>
            </a:r>
          </a:p>
          <a:p>
            <a:pPr lvl="1"/>
            <a:r>
              <a:rPr lang="en-US" dirty="0"/>
              <a:t>Femur rigid + vessel spline</a:t>
            </a:r>
          </a:p>
          <a:p>
            <a:r>
              <a:rPr lang="en-US" b="1" dirty="0"/>
              <a:t>Step 2</a:t>
            </a:r>
            <a:r>
              <a:rPr lang="zh-CN" altLang="en-US" dirty="0"/>
              <a:t> </a:t>
            </a:r>
            <a:r>
              <a:rPr lang="en-US" altLang="zh-CN" dirty="0"/>
              <a:t>Invert transformation</a:t>
            </a:r>
          </a:p>
          <a:p>
            <a:pPr lvl="1"/>
            <a:r>
              <a:rPr lang="en-US" altLang="zh-CN" dirty="0" err="1"/>
              <a:t>i_spline</a:t>
            </a:r>
            <a:r>
              <a:rPr lang="en-US" altLang="zh-CN" dirty="0"/>
              <a:t> + </a:t>
            </a:r>
            <a:r>
              <a:rPr lang="en-US" altLang="zh-CN" dirty="0" err="1"/>
              <a:t>i_rigid</a:t>
            </a:r>
            <a:endParaRPr lang="en-US" altLang="zh-CN" dirty="0"/>
          </a:p>
          <a:p>
            <a:r>
              <a:rPr lang="en-US" b="1" dirty="0"/>
              <a:t>Step 3 </a:t>
            </a:r>
            <a:r>
              <a:rPr lang="en-US" dirty="0"/>
              <a:t>Warp reference mask to moving mask</a:t>
            </a:r>
          </a:p>
          <a:p>
            <a:pPr lvl="1"/>
            <a:r>
              <a:rPr lang="en-US" dirty="0"/>
              <a:t>Baseline ➡️</a:t>
            </a:r>
            <a:r>
              <a:rPr lang="zh-CN" altLang="en-US" dirty="0"/>
              <a:t> </a:t>
            </a:r>
            <a:r>
              <a:rPr lang="en-US" altLang="zh-CN" dirty="0" err="1"/>
              <a:t>TPx</a:t>
            </a:r>
            <a:r>
              <a:rPr lang="en-US" altLang="zh-CN" dirty="0"/>
              <a:t> </a:t>
            </a:r>
            <a:r>
              <a:rPr lang="en-US" dirty="0"/>
              <a:t>vessel mask </a:t>
            </a:r>
          </a:p>
          <a:p>
            <a:pPr marL="0" indent="0">
              <a:buNone/>
            </a:pPr>
            <a:r>
              <a:rPr lang="en-US" dirty="0"/>
              <a:t>Dice score: segmented </a:t>
            </a:r>
            <a:r>
              <a:rPr lang="en-US" dirty="0" err="1"/>
              <a:t>TPx</a:t>
            </a:r>
            <a:r>
              <a:rPr lang="en-US" dirty="0"/>
              <a:t> vessel map </a:t>
            </a:r>
            <a:r>
              <a:rPr lang="en-US" dirty="0" err="1"/>
              <a:t>v.s</a:t>
            </a:r>
            <a:r>
              <a:rPr lang="en-US" dirty="0"/>
              <a:t>. FRAPPE </a:t>
            </a:r>
            <a:r>
              <a:rPr lang="en-US" dirty="0" err="1"/>
              <a:t>TPx</a:t>
            </a:r>
            <a:r>
              <a:rPr lang="en-US" dirty="0"/>
              <a:t> vessel map</a:t>
            </a:r>
          </a:p>
        </p:txBody>
      </p:sp>
    </p:spTree>
    <p:extLst>
      <p:ext uri="{BB962C8B-B14F-4D97-AF65-F5344CB8AC3E}">
        <p14:creationId xmlns:p14="http://schemas.microsoft.com/office/powerpoint/2010/main" val="3442378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EDD6-3E13-3D44-878F-8A427A172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09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5. An extended application: cartilage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9B826-E777-CD4B-810C-405389E8A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969"/>
            <a:ext cx="10515600" cy="4351338"/>
          </a:xfrm>
        </p:spPr>
        <p:txBody>
          <a:bodyPr/>
          <a:lstStyle/>
          <a:p>
            <a:r>
              <a:rPr lang="en-US" dirty="0"/>
              <a:t>Segmentation by registration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DBEACE-989C-B044-95DC-0CE00B406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58" y="2949851"/>
            <a:ext cx="12192000" cy="13480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F541A6-9E8F-454C-A33F-1EB5EAA6F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77129"/>
            <a:ext cx="12596244" cy="14607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E6E395-31D5-7F48-BEFE-7B2F22F16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801" y="5281958"/>
            <a:ext cx="12816990" cy="1373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2A351E-AD58-1847-B347-B85958D427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4945" y="1820404"/>
            <a:ext cx="12891541" cy="127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92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15CD3-B766-5241-927A-95D113A2D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A3ED3-29E3-CD4B-9512-0D8DAC862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5 cases, L&amp;R, all time points available ➡️</a:t>
            </a:r>
            <a:r>
              <a:rPr lang="zh-CN" altLang="en-US" dirty="0"/>
              <a:t> </a:t>
            </a:r>
            <a:r>
              <a:rPr lang="en-US" altLang="zh-CN" dirty="0"/>
              <a:t>58 instances</a:t>
            </a:r>
          </a:p>
          <a:p>
            <a:endParaRPr lang="en-US" dirty="0"/>
          </a:p>
          <a:p>
            <a:r>
              <a:rPr lang="en-US" dirty="0"/>
              <a:t>4 instances totally fail (at rigid, excluded)</a:t>
            </a:r>
          </a:p>
          <a:p>
            <a:r>
              <a:rPr lang="en-US" dirty="0"/>
              <a:t>Dice score 1 (FRAPPE baseline vessel mask </a:t>
            </a:r>
            <a:r>
              <a:rPr lang="en-US" dirty="0" err="1"/>
              <a:t>v.s</a:t>
            </a:r>
            <a:r>
              <a:rPr lang="en-US" dirty="0"/>
              <a:t>. transformed (rigid) </a:t>
            </a:r>
            <a:r>
              <a:rPr lang="en-US" dirty="0" err="1"/>
              <a:t>TPx</a:t>
            </a:r>
            <a:r>
              <a:rPr lang="en-US" dirty="0"/>
              <a:t> vessel mask): 0.673</a:t>
            </a:r>
          </a:p>
          <a:p>
            <a:r>
              <a:rPr lang="en-US" dirty="0"/>
              <a:t>Dice score 2 (segmented </a:t>
            </a:r>
            <a:r>
              <a:rPr lang="en-US" dirty="0" err="1"/>
              <a:t>TPx</a:t>
            </a:r>
            <a:r>
              <a:rPr lang="en-US" dirty="0"/>
              <a:t> vessel map </a:t>
            </a:r>
            <a:r>
              <a:rPr lang="en-US" dirty="0" err="1"/>
              <a:t>v.s</a:t>
            </a:r>
            <a:r>
              <a:rPr lang="en-US" dirty="0"/>
              <a:t>. FRAPPE </a:t>
            </a:r>
            <a:r>
              <a:rPr lang="en-US" dirty="0" err="1"/>
              <a:t>TPx</a:t>
            </a:r>
            <a:r>
              <a:rPr lang="en-US" dirty="0"/>
              <a:t> vessel map, 0.816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DCCFE-2536-924C-BC90-E7EB8C036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3236" y="365125"/>
            <a:ext cx="2104063" cy="20743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7A0D51-DDE0-E444-8724-C5AA6C03DA5A}"/>
              </a:ext>
            </a:extLst>
          </p:cNvPr>
          <p:cNvSpPr txBox="1"/>
          <p:nvPr/>
        </p:nvSpPr>
        <p:spPr>
          <a:xfrm>
            <a:off x="9768147" y="2439449"/>
            <a:ext cx="183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9911265R 96mo</a:t>
            </a:r>
          </a:p>
        </p:txBody>
      </p:sp>
    </p:spTree>
    <p:extLst>
      <p:ext uri="{BB962C8B-B14F-4D97-AF65-F5344CB8AC3E}">
        <p14:creationId xmlns:p14="http://schemas.microsoft.com/office/powerpoint/2010/main" val="1402159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39EF8-6192-4C45-B626-C5723633E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Future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EDAB5-F304-A441-9B76-09DF583CC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register femur rigidly suffice? </a:t>
            </a:r>
          </a:p>
          <a:p>
            <a:r>
              <a:rPr lang="en-US" dirty="0"/>
              <a:t>What about tibia? </a:t>
            </a:r>
          </a:p>
          <a:p>
            <a:endParaRPr lang="en-US" dirty="0"/>
          </a:p>
          <a:p>
            <a:r>
              <a:rPr lang="en-US" dirty="0"/>
              <a:t>Does non-rigid vessel registration tamper vessel feature? </a:t>
            </a:r>
          </a:p>
          <a:p>
            <a:r>
              <a:rPr lang="en-US" dirty="0"/>
              <a:t>If not, how to validate?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35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5506C-1D67-614C-B055-A33112EE0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Proposed workflow of OAI longitudinal registration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5C5D6-3BD6-4E47-A321-958FC110F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Preprocessing (spatial + intensity standardization)</a:t>
            </a:r>
          </a:p>
          <a:p>
            <a:r>
              <a:rPr lang="en-US" dirty="0"/>
              <a:t>Segmentation of bone (femur) at baseline</a:t>
            </a:r>
          </a:p>
          <a:p>
            <a:r>
              <a:rPr lang="en-US" dirty="0"/>
              <a:t>Rigid registration of femur at later time points </a:t>
            </a:r>
          </a:p>
          <a:p>
            <a:r>
              <a:rPr lang="en-US" dirty="0"/>
              <a:t>Refine registration of vessel (popliteal artery) at later time points</a:t>
            </a:r>
          </a:p>
          <a:p>
            <a:r>
              <a:rPr lang="en-US" dirty="0"/>
              <a:t>An extended application: segmentation of cartilage</a:t>
            </a:r>
          </a:p>
          <a:p>
            <a:r>
              <a:rPr lang="en-US" dirty="0"/>
              <a:t>Validation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62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C7542-40D9-C547-BAE3-AF28C4587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1.</a:t>
            </a:r>
            <a:r>
              <a:rPr lang="zh-CN" altLang="en-US" dirty="0">
                <a:latin typeface="+mn-lt"/>
              </a:rPr>
              <a:t> </a:t>
            </a:r>
            <a:r>
              <a:rPr lang="en-US" dirty="0">
                <a:latin typeface="+mn-lt"/>
              </a:rPr>
              <a:t>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751A3-9BBB-1B4D-9779-B16554CD4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Spatial standardization </a:t>
            </a:r>
          </a:p>
          <a:p>
            <a:pPr lvl="1"/>
            <a:r>
              <a:rPr lang="en-US" dirty="0"/>
              <a:t>Read </a:t>
            </a:r>
            <a:r>
              <a:rPr lang="en-US" dirty="0" err="1"/>
              <a:t>dicom</a:t>
            </a:r>
            <a:r>
              <a:rPr lang="en-US" dirty="0"/>
              <a:t> images and save headers</a:t>
            </a:r>
          </a:p>
          <a:p>
            <a:pPr lvl="1"/>
            <a:r>
              <a:rPr lang="en-US" dirty="0"/>
              <a:t>Change orientation to RAI (right, anterior, inferior)</a:t>
            </a:r>
          </a:p>
          <a:p>
            <a:pPr lvl="1"/>
            <a:r>
              <a:rPr lang="en-US" dirty="0"/>
              <a:t>Change laterality if knee side is right</a:t>
            </a:r>
          </a:p>
          <a:p>
            <a:pPr lvl="1"/>
            <a:r>
              <a:rPr lang="en-US" dirty="0"/>
              <a:t>Set origin to zero</a:t>
            </a:r>
          </a:p>
          <a:p>
            <a:pPr lvl="1"/>
            <a:endParaRPr lang="en-US" dirty="0"/>
          </a:p>
          <a:p>
            <a:r>
              <a:rPr lang="en-US" dirty="0"/>
              <a:t>Intensity standardization</a:t>
            </a:r>
          </a:p>
          <a:p>
            <a:pPr lvl="1"/>
            <a:r>
              <a:rPr lang="en-US" dirty="0"/>
              <a:t>Rescale intensity to [0,100]</a:t>
            </a:r>
          </a:p>
          <a:p>
            <a:pPr lvl="1"/>
            <a:r>
              <a:rPr lang="en-US" dirty="0"/>
              <a:t>Potentially: Correct intensity nonuniformity</a:t>
            </a:r>
            <a:r>
              <a:rPr lang="en-US" baseline="30000" dirty="0"/>
              <a:t>[1]</a:t>
            </a:r>
            <a:r>
              <a:rPr lang="en-US" dirty="0"/>
              <a:t>, </a:t>
            </a:r>
          </a:p>
          <a:p>
            <a:pPr marL="457200" lvl="1" indent="0">
              <a:buNone/>
            </a:pPr>
            <a:r>
              <a:rPr lang="en-US" dirty="0"/>
              <a:t>edge preserving smoothing</a:t>
            </a:r>
            <a:r>
              <a:rPr lang="en-US" baseline="30000" dirty="0"/>
              <a:t>[2]</a:t>
            </a:r>
            <a:r>
              <a:rPr lang="en-US" dirty="0"/>
              <a:t>…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BBA1C8-94BD-D842-9393-C1AC482FBA2C}"/>
              </a:ext>
            </a:extLst>
          </p:cNvPr>
          <p:cNvSpPr txBox="1"/>
          <p:nvPr/>
        </p:nvSpPr>
        <p:spPr>
          <a:xfrm>
            <a:off x="9334500" y="6176963"/>
            <a:ext cx="3357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[1] Sled IEEE TMI 1998</a:t>
            </a:r>
          </a:p>
          <a:p>
            <a:r>
              <a:rPr lang="en-US" sz="1600" dirty="0"/>
              <a:t>[2] Shan Med Image Anal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660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2F884-D28E-DC49-9DE0-6361CAEC8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2.</a:t>
            </a:r>
            <a:r>
              <a:rPr lang="zh-CN" altLang="en-US" dirty="0">
                <a:latin typeface="+mn-lt"/>
              </a:rPr>
              <a:t> </a:t>
            </a:r>
            <a:r>
              <a:rPr lang="en-US" dirty="0">
                <a:latin typeface="+mn-lt"/>
              </a:rPr>
              <a:t>Segmentation of bone (femur) at baseline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E4ADF-111E-534A-A20A-21E295B19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Active contours, atlas-based, graph-based, machine and deep learning, and hybrid combinations… </a:t>
            </a:r>
          </a:p>
          <a:p>
            <a:r>
              <a:rPr lang="en-US" dirty="0"/>
              <a:t>Here, </a:t>
            </a:r>
            <a:r>
              <a:rPr lang="en-US" b="1" dirty="0"/>
              <a:t>segmentation by registration </a:t>
            </a:r>
          </a:p>
          <a:p>
            <a:r>
              <a:rPr lang="en-US" dirty="0"/>
              <a:t>Reference image: from </a:t>
            </a:r>
            <a:r>
              <a:rPr lang="en-US" dirty="0" err="1"/>
              <a:t>pyKNEEr</a:t>
            </a:r>
            <a:r>
              <a:rPr lang="en-US" dirty="0"/>
              <a:t> demo</a:t>
            </a:r>
          </a:p>
          <a:p>
            <a:r>
              <a:rPr lang="en-US" dirty="0"/>
              <a:t>Registration framework: </a:t>
            </a:r>
            <a:r>
              <a:rPr lang="en-US" dirty="0" err="1"/>
              <a:t>elastix</a:t>
            </a:r>
            <a:r>
              <a:rPr lang="en-US" dirty="0"/>
              <a:t> &amp; </a:t>
            </a:r>
            <a:r>
              <a:rPr lang="en-US" dirty="0" err="1"/>
              <a:t>transformix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1D8940-244C-C143-986D-B9B5D4F65831}"/>
              </a:ext>
            </a:extLst>
          </p:cNvPr>
          <p:cNvSpPr txBox="1"/>
          <p:nvPr/>
        </p:nvSpPr>
        <p:spPr>
          <a:xfrm>
            <a:off x="200025" y="63119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Bonaretti</a:t>
            </a:r>
            <a:r>
              <a:rPr lang="en-US" dirty="0"/>
              <a:t> </a:t>
            </a:r>
            <a:r>
              <a:rPr lang="en-US" dirty="0" err="1"/>
              <a:t>PLoS</a:t>
            </a:r>
            <a:r>
              <a:rPr lang="en-US" dirty="0"/>
              <a:t> One 2020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686EDB-4D19-FC4C-92E9-D4EDDA52E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29" y="3915659"/>
            <a:ext cx="2172085" cy="21357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DD566C-4D20-3945-9D81-77BDB494C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4625" y="3915659"/>
            <a:ext cx="2158263" cy="21379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BDD9F6-5188-1346-9CB0-4696F1AA33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2888" y="3915659"/>
            <a:ext cx="2018935" cy="21357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A3995F-E6EF-9E4F-9667-B0109E139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0447" y="3915659"/>
            <a:ext cx="2153616" cy="21357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C3CFC6-5BA6-C145-AC48-E249CD4EE8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4063" y="3915659"/>
            <a:ext cx="2158829" cy="21357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79302A-D078-2C4E-AE59-31407F90F808}"/>
              </a:ext>
            </a:extLst>
          </p:cNvPr>
          <p:cNvSpPr txBox="1"/>
          <p:nvPr/>
        </p:nvSpPr>
        <p:spPr>
          <a:xfrm>
            <a:off x="3122243" y="6051413"/>
            <a:ext cx="134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Femur mask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5C273C-E29E-DB4D-9B7D-0DB293410BAC}"/>
              </a:ext>
            </a:extLst>
          </p:cNvPr>
          <p:cNvSpPr txBox="1"/>
          <p:nvPr/>
        </p:nvSpPr>
        <p:spPr>
          <a:xfrm>
            <a:off x="5064063" y="6059766"/>
            <a:ext cx="163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Cartilage mask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C3BAF4-ED55-7345-A58A-BDA1554E7D74}"/>
              </a:ext>
            </a:extLst>
          </p:cNvPr>
          <p:cNvSpPr txBox="1"/>
          <p:nvPr/>
        </p:nvSpPr>
        <p:spPr>
          <a:xfrm>
            <a:off x="7943850" y="6112907"/>
            <a:ext cx="155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50% </a:t>
            </a:r>
            <a:r>
              <a:rPr lang="en-US" dirty="0" err="1"/>
              <a:t>fm</a:t>
            </a:r>
            <a:r>
              <a:rPr lang="en-US" dirty="0"/>
              <a:t> blend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3989C0-C51C-EC4B-A6CB-5DDE37CAF6C2}"/>
              </a:ext>
            </a:extLst>
          </p:cNvPr>
          <p:cNvSpPr txBox="1"/>
          <p:nvPr/>
        </p:nvSpPr>
        <p:spPr>
          <a:xfrm>
            <a:off x="9944808" y="6107589"/>
            <a:ext cx="155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50% cm blend</a:t>
            </a:r>
          </a:p>
        </p:txBody>
      </p:sp>
    </p:spTree>
    <p:extLst>
      <p:ext uri="{BB962C8B-B14F-4D97-AF65-F5344CB8AC3E}">
        <p14:creationId xmlns:p14="http://schemas.microsoft.com/office/powerpoint/2010/main" val="818254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CEBA7-BCFB-BA43-B78A-7E7E6A7F4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Segmentation by registration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56205-EC92-A248-BA8E-5DA5B729B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Step 1 </a:t>
            </a:r>
            <a:r>
              <a:rPr lang="en-US" dirty="0"/>
              <a:t>Register moving to reference image</a:t>
            </a:r>
          </a:p>
          <a:p>
            <a:pPr lvl="1"/>
            <a:r>
              <a:rPr lang="en-US" dirty="0"/>
              <a:t>In our case, moving: baseline scan (L&amp;R) of each OAI subject </a:t>
            </a:r>
          </a:p>
          <a:p>
            <a:pPr lvl="1"/>
            <a:r>
              <a:rPr lang="en-US" dirty="0"/>
              <a:t>rigid + similarity + spline</a:t>
            </a:r>
          </a:p>
          <a:p>
            <a:pPr lvl="1"/>
            <a:r>
              <a:rPr lang="en-US" dirty="0"/>
              <a:t>Registration mask: r </a:t>
            </a:r>
            <a:r>
              <a:rPr lang="en-US" dirty="0" err="1"/>
              <a:t>fm</a:t>
            </a:r>
            <a:r>
              <a:rPr lang="en-US" dirty="0"/>
              <a:t> (15 pixels dilated)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68D304-6024-DC4D-AE8E-A5B8FE36F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41" y="3862057"/>
            <a:ext cx="2132639" cy="20969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9CACA7-B352-A24B-85FA-D786C5DC3972}"/>
              </a:ext>
            </a:extLst>
          </p:cNvPr>
          <p:cNvSpPr txBox="1"/>
          <p:nvPr/>
        </p:nvSpPr>
        <p:spPr>
          <a:xfrm>
            <a:off x="987585" y="5923423"/>
            <a:ext cx="1200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 (</a:t>
            </a:r>
            <a:r>
              <a:rPr lang="en-US" dirty="0" err="1"/>
              <a:t>pyKNEEr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3B6B96-D4DE-5A49-82CF-AC2947BA1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7119" y="3862057"/>
            <a:ext cx="2233226" cy="20955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86BA6F-3F91-0747-A784-023E9C800B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0345" y="3862057"/>
            <a:ext cx="2102999" cy="20955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7B46A5-596F-AF47-B9D7-78867E71FA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6482" y="3862057"/>
            <a:ext cx="2115582" cy="20955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DFC95C-DDB5-2544-A8A5-869CB69922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2064" y="3851503"/>
            <a:ext cx="2126189" cy="21060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6EDA32-514B-DF45-BD22-33B3BCB3E877}"/>
              </a:ext>
            </a:extLst>
          </p:cNvPr>
          <p:cNvSpPr txBox="1"/>
          <p:nvPr/>
        </p:nvSpPr>
        <p:spPr>
          <a:xfrm>
            <a:off x="3502226" y="5997955"/>
            <a:ext cx="1243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9404954L</a:t>
            </a:r>
          </a:p>
          <a:p>
            <a:r>
              <a:rPr lang="en-US" dirty="0"/>
              <a:t>baseline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95DE19-B020-724D-BAAC-A035DA2CB066}"/>
              </a:ext>
            </a:extLst>
          </p:cNvPr>
          <p:cNvSpPr txBox="1"/>
          <p:nvPr/>
        </p:nvSpPr>
        <p:spPr>
          <a:xfrm>
            <a:off x="8132767" y="5997290"/>
            <a:ext cx="1243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9404954R</a:t>
            </a:r>
          </a:p>
          <a:p>
            <a:r>
              <a:rPr lang="en-US" dirty="0"/>
              <a:t>baseline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F5D553-BAB2-2D48-8372-226F37030FA2}"/>
              </a:ext>
            </a:extLst>
          </p:cNvPr>
          <p:cNvSpPr txBox="1"/>
          <p:nvPr/>
        </p:nvSpPr>
        <p:spPr>
          <a:xfrm>
            <a:off x="5500547" y="6002852"/>
            <a:ext cx="167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50%</a:t>
            </a:r>
            <a:r>
              <a:rPr lang="zh-CN" altLang="en-US" dirty="0"/>
              <a:t> </a:t>
            </a:r>
            <a:r>
              <a:rPr lang="en-US" altLang="zh-CN" dirty="0"/>
              <a:t>r </a:t>
            </a:r>
            <a:r>
              <a:rPr lang="en-US" altLang="zh-CN" dirty="0" err="1"/>
              <a:t>fm</a:t>
            </a:r>
            <a:r>
              <a:rPr lang="en-US" altLang="zh-CN" dirty="0"/>
              <a:t> blend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256ACC-DA47-B940-BF2A-EC807A34B6EF}"/>
              </a:ext>
            </a:extLst>
          </p:cNvPr>
          <p:cNvSpPr txBox="1"/>
          <p:nvPr/>
        </p:nvSpPr>
        <p:spPr>
          <a:xfrm>
            <a:off x="10088964" y="5997955"/>
            <a:ext cx="167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50%</a:t>
            </a:r>
            <a:r>
              <a:rPr lang="zh-CN" altLang="en-US" dirty="0"/>
              <a:t> </a:t>
            </a:r>
            <a:r>
              <a:rPr lang="en-US" altLang="zh-CN" dirty="0"/>
              <a:t>r </a:t>
            </a:r>
            <a:r>
              <a:rPr lang="en-US" altLang="zh-CN" dirty="0" err="1"/>
              <a:t>fm</a:t>
            </a:r>
            <a:r>
              <a:rPr lang="en-US" altLang="zh-CN" dirty="0"/>
              <a:t> blend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446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90F54-3450-784C-8961-10C69F479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Segmentation by registration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DFF0B3-F154-324D-9AF4-3EB1205D45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Step 1 </a:t>
                </a:r>
                <a:r>
                  <a:rPr lang="en-US" dirty="0"/>
                  <a:t>Register moving to reference image</a:t>
                </a:r>
              </a:p>
              <a:p>
                <a:r>
                  <a:rPr lang="en-US" b="1" dirty="0"/>
                  <a:t>Step 2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Invert transformation</a:t>
                </a:r>
              </a:p>
              <a:p>
                <a:pPr lvl="1"/>
                <a:r>
                  <a:rPr lang="en-US" dirty="0"/>
                  <a:t>In our case, </a:t>
                </a:r>
                <a:r>
                  <a:rPr lang="en-US" dirty="0" err="1"/>
                  <a:t>i_spline</a:t>
                </a:r>
                <a:r>
                  <a:rPr lang="en-US" dirty="0"/>
                  <a:t> +</a:t>
                </a:r>
                <a:r>
                  <a:rPr lang="en-US" dirty="0" err="1"/>
                  <a:t>i_similarity</a:t>
                </a:r>
                <a:r>
                  <a:rPr lang="en-US" dirty="0"/>
                  <a:t> + </a:t>
                </a:r>
                <a:r>
                  <a:rPr lang="en-US" dirty="0" err="1"/>
                  <a:t>i_rigid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How to compute an inverse transformation?</a:t>
                </a:r>
              </a:p>
              <a:p>
                <a:pPr lvl="1"/>
                <a:r>
                  <a:rPr lang="en-US" dirty="0"/>
                  <a:t>In </a:t>
                </a:r>
                <a:r>
                  <a:rPr lang="en-US" dirty="0" err="1"/>
                  <a:t>elastix</a:t>
                </a:r>
                <a:r>
                  <a:rPr lang="en-US" dirty="0"/>
                  <a:t>, setting initial transform as the transform to be inverted</a:t>
                </a:r>
              </a:p>
              <a:p>
                <a:pPr lvl="1"/>
                <a:r>
                  <a:rPr lang="en-US" dirty="0"/>
                  <a:t>Optimization metric: Displacement magnitude penalty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DFF0B3-F154-324D-9AF4-3EB1205D45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7637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7CAAF-4F21-8142-976D-AE1E063F8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162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Segmentation by registration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7CB35-B78B-464D-B977-E128755BB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8478"/>
            <a:ext cx="10515600" cy="4351338"/>
          </a:xfrm>
        </p:spPr>
        <p:txBody>
          <a:bodyPr/>
          <a:lstStyle/>
          <a:p>
            <a:r>
              <a:rPr lang="en-US" b="1" dirty="0"/>
              <a:t>Step 1 </a:t>
            </a:r>
            <a:r>
              <a:rPr lang="en-US" dirty="0"/>
              <a:t>Register moving to reference image</a:t>
            </a:r>
          </a:p>
          <a:p>
            <a:r>
              <a:rPr lang="en-US" b="1" dirty="0"/>
              <a:t>Step 2</a:t>
            </a:r>
            <a:r>
              <a:rPr lang="zh-CN" altLang="en-US" dirty="0"/>
              <a:t> </a:t>
            </a:r>
            <a:r>
              <a:rPr lang="en-US" altLang="zh-CN" dirty="0"/>
              <a:t>Invert transformation</a:t>
            </a:r>
          </a:p>
          <a:p>
            <a:r>
              <a:rPr lang="en-US" b="1" dirty="0"/>
              <a:t>Step 3 </a:t>
            </a:r>
            <a:r>
              <a:rPr lang="en-US" dirty="0"/>
              <a:t>Warp reference mask to moving mask</a:t>
            </a:r>
          </a:p>
          <a:p>
            <a:pPr lvl="1"/>
            <a:r>
              <a:rPr lang="en-US" dirty="0"/>
              <a:t>Level set rather than binary mask: reduce aliasing artifacts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E83CFA-02FE-FE49-B819-6045C2AE9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22" y="3478830"/>
            <a:ext cx="2632866" cy="21218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438C48-CF56-184E-8EED-7FE95B257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6788" y="3478830"/>
            <a:ext cx="2504559" cy="3079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DB7C92-46CA-0E4F-9EFA-130300338980}"/>
              </a:ext>
            </a:extLst>
          </p:cNvPr>
          <p:cNvSpPr txBox="1"/>
          <p:nvPr/>
        </p:nvSpPr>
        <p:spPr>
          <a:xfrm>
            <a:off x="583921" y="5665569"/>
            <a:ext cx="2416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9404954L</a:t>
            </a:r>
          </a:p>
          <a:p>
            <a:r>
              <a:rPr lang="en-US" dirty="0"/>
              <a:t>baseline</a:t>
            </a:r>
          </a:p>
          <a:p>
            <a:r>
              <a:rPr lang="en-US" altLang="zh-CN" dirty="0"/>
              <a:t>50%</a:t>
            </a:r>
            <a:r>
              <a:rPr lang="zh-CN" altLang="en-US" dirty="0"/>
              <a:t> </a:t>
            </a:r>
            <a:r>
              <a:rPr lang="en-US" altLang="zh-CN" dirty="0"/>
              <a:t>warped r </a:t>
            </a:r>
            <a:r>
              <a:rPr lang="en-US" altLang="zh-CN" dirty="0" err="1"/>
              <a:t>fm</a:t>
            </a:r>
            <a:r>
              <a:rPr lang="en-US" altLang="zh-CN" dirty="0"/>
              <a:t> blend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54FA2E-C850-F041-A1EE-E3D62679C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8252" y="3478830"/>
            <a:ext cx="2478776" cy="30791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881B6E-AD86-3C4C-8E42-D85605866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3561" y="3478830"/>
            <a:ext cx="2654691" cy="21218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7D429A-CD1D-3C44-A2BC-2F3F6BDC209B}"/>
              </a:ext>
            </a:extLst>
          </p:cNvPr>
          <p:cNvSpPr txBox="1"/>
          <p:nvPr/>
        </p:nvSpPr>
        <p:spPr>
          <a:xfrm>
            <a:off x="6623561" y="5665569"/>
            <a:ext cx="2391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9404954R</a:t>
            </a:r>
          </a:p>
          <a:p>
            <a:r>
              <a:rPr lang="en-US" dirty="0"/>
              <a:t>baseline</a:t>
            </a:r>
          </a:p>
          <a:p>
            <a:r>
              <a:rPr lang="en-US" altLang="zh-CN" dirty="0"/>
              <a:t>50%</a:t>
            </a:r>
            <a:r>
              <a:rPr lang="zh-CN" altLang="en-US" dirty="0"/>
              <a:t> </a:t>
            </a:r>
            <a:r>
              <a:rPr lang="en-US" altLang="zh-CN" dirty="0"/>
              <a:t>warped </a:t>
            </a:r>
            <a:r>
              <a:rPr lang="en-US" altLang="zh-CN" dirty="0" err="1"/>
              <a:t>fm</a:t>
            </a:r>
            <a:r>
              <a:rPr lang="en-US" altLang="zh-CN" dirty="0"/>
              <a:t> blend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DBD336-0E90-6042-A7C2-6B0B81781ED7}"/>
              </a:ext>
            </a:extLst>
          </p:cNvPr>
          <p:cNvSpPr txBox="1"/>
          <p:nvPr/>
        </p:nvSpPr>
        <p:spPr>
          <a:xfrm>
            <a:off x="9689970" y="2908091"/>
            <a:ext cx="2741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Whitaker IEEE VVGS 2000</a:t>
            </a:r>
          </a:p>
        </p:txBody>
      </p:sp>
    </p:spTree>
    <p:extLst>
      <p:ext uri="{BB962C8B-B14F-4D97-AF65-F5344CB8AC3E}">
        <p14:creationId xmlns:p14="http://schemas.microsoft.com/office/powerpoint/2010/main" val="3579223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9051-0D3C-2F42-9BA0-69464DD27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8159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3. Rigid registration of femur at later time points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D8903-B29C-414D-AFFA-445107ACA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7512" y="1325838"/>
            <a:ext cx="8396287" cy="4351338"/>
          </a:xfrm>
        </p:spPr>
        <p:txBody>
          <a:bodyPr/>
          <a:lstStyle/>
          <a:p>
            <a:r>
              <a:rPr lang="en-US" dirty="0"/>
              <a:t>Registration mask: baseline femur (segmented in 2, 15 pixels dilated)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6B32C3-9D49-4F42-A034-696FE6A1F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89" y="1091064"/>
            <a:ext cx="2318388" cy="18724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9A649D-DD30-9240-BC65-3FD35803A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08" y="2931630"/>
            <a:ext cx="2314575" cy="1865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9B5FC0-553B-7145-9585-238A15FF0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6983" y="2931630"/>
            <a:ext cx="2300650" cy="18656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FD4DEA-CE8B-4844-96D3-188BB3810E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7633" y="2931631"/>
            <a:ext cx="2318391" cy="1865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F5BACF-B189-F84D-87C9-9EFEE538F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2208" y="2926033"/>
            <a:ext cx="2322205" cy="18833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E994D-1FE5-3C40-9C07-E24E04C2B7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84413" y="2926034"/>
            <a:ext cx="2360343" cy="18799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EB777D-40FE-BB4C-A9E4-CD4A9B2DD8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2407" y="4740324"/>
            <a:ext cx="2314576" cy="18737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BAE49D-0549-A84C-A6FA-E143110551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46983" y="4780694"/>
            <a:ext cx="2300650" cy="18370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1692FA-A388-ED4B-8124-477F12C099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47631" y="4767198"/>
            <a:ext cx="2336587" cy="18468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AFA4F1-6B4E-D74B-998D-37F4D38FE26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84219" y="4791806"/>
            <a:ext cx="2300194" cy="18370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424AAA-2E01-F94A-BBA2-A93A7F7DF48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80600" y="4780694"/>
            <a:ext cx="2364156" cy="18462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442A12-82A4-A246-877A-0179E42773E7}"/>
              </a:ext>
            </a:extLst>
          </p:cNvPr>
          <p:cNvSpPr txBox="1"/>
          <p:nvPr/>
        </p:nvSpPr>
        <p:spPr>
          <a:xfrm>
            <a:off x="2755582" y="2461857"/>
            <a:ext cx="2955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9404954L</a:t>
            </a:r>
            <a:r>
              <a:rPr lang="zh-CN" altLang="en-US" dirty="0"/>
              <a:t> </a:t>
            </a:r>
            <a:r>
              <a:rPr lang="en-US" altLang="zh-CN" dirty="0"/>
              <a:t>50%</a:t>
            </a:r>
            <a:r>
              <a:rPr lang="zh-CN" altLang="en-US" dirty="0"/>
              <a:t> </a:t>
            </a:r>
            <a:r>
              <a:rPr lang="en-US" altLang="zh-CN" dirty="0"/>
              <a:t>r </a:t>
            </a:r>
            <a:r>
              <a:rPr lang="en-US" altLang="zh-CN" dirty="0" err="1"/>
              <a:t>fm</a:t>
            </a:r>
            <a:r>
              <a:rPr lang="en-US" altLang="zh-CN" dirty="0"/>
              <a:t> blend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2B6906-DA26-424B-B2B6-2AB86ADA38DB}"/>
              </a:ext>
            </a:extLst>
          </p:cNvPr>
          <p:cNvSpPr txBox="1"/>
          <p:nvPr/>
        </p:nvSpPr>
        <p:spPr>
          <a:xfrm>
            <a:off x="546082" y="4411561"/>
            <a:ext cx="199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12mo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54CEE7-C2CE-8D4C-A647-2DF99A366B26}"/>
              </a:ext>
            </a:extLst>
          </p:cNvPr>
          <p:cNvSpPr txBox="1"/>
          <p:nvPr/>
        </p:nvSpPr>
        <p:spPr>
          <a:xfrm>
            <a:off x="2868287" y="4450781"/>
            <a:ext cx="199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24mo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E457B2-C0C5-0443-A20E-0E11487CBF53}"/>
              </a:ext>
            </a:extLst>
          </p:cNvPr>
          <p:cNvSpPr txBox="1"/>
          <p:nvPr/>
        </p:nvSpPr>
        <p:spPr>
          <a:xfrm>
            <a:off x="5190492" y="4457528"/>
            <a:ext cx="199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48mo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79C800-CE8B-A94D-AA4B-147FD16C10E4}"/>
              </a:ext>
            </a:extLst>
          </p:cNvPr>
          <p:cNvSpPr txBox="1"/>
          <p:nvPr/>
        </p:nvSpPr>
        <p:spPr>
          <a:xfrm>
            <a:off x="7520649" y="4459968"/>
            <a:ext cx="199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72mo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941FA2-C9F1-F847-8960-50ABAB3DE508}"/>
              </a:ext>
            </a:extLst>
          </p:cNvPr>
          <p:cNvSpPr txBox="1"/>
          <p:nvPr/>
        </p:nvSpPr>
        <p:spPr>
          <a:xfrm>
            <a:off x="9923023" y="4411560"/>
            <a:ext cx="199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96mo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AFB1E8-5CCB-464C-B4F8-18B310DB5672}"/>
              </a:ext>
            </a:extLst>
          </p:cNvPr>
          <p:cNvSpPr txBox="1"/>
          <p:nvPr/>
        </p:nvSpPr>
        <p:spPr>
          <a:xfrm>
            <a:off x="847100" y="2244004"/>
            <a:ext cx="1167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reference</a:t>
            </a:r>
          </a:p>
          <a:p>
            <a:r>
              <a:rPr lang="en-US" dirty="0">
                <a:solidFill>
                  <a:schemeClr val="bg1"/>
                </a:solidFill>
              </a:rPr>
              <a:t>(baseline)</a:t>
            </a:r>
          </a:p>
        </p:txBody>
      </p:sp>
    </p:spTree>
    <p:extLst>
      <p:ext uri="{BB962C8B-B14F-4D97-AF65-F5344CB8AC3E}">
        <p14:creationId xmlns:p14="http://schemas.microsoft.com/office/powerpoint/2010/main" val="578056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0C33A-4892-AD42-914B-F64F3B0B3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How about the vessel?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B5B14C-3562-CC47-943D-1CE1F7BDCD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6378" y="1801812"/>
            <a:ext cx="2411694" cy="24260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B1F91E-1177-D646-905D-17E930F49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01" y="1801812"/>
            <a:ext cx="2425977" cy="2428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D42E9C-670C-9A4B-B6C1-9B53BCD26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8072" y="1798943"/>
            <a:ext cx="2357477" cy="24288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94E817-3517-0841-9D05-0B54DD7B4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095" y="4230686"/>
            <a:ext cx="2397431" cy="23917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649681-8057-EA45-84D9-A07E95FB50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9526" y="4230686"/>
            <a:ext cx="2386023" cy="23917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BBD340-ACE8-AB41-B890-1C1D8AAFB8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487" y="4229251"/>
            <a:ext cx="2423159" cy="23945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57279C-0BB3-954E-9C0B-B83AA8E42F0B}"/>
              </a:ext>
            </a:extLst>
          </p:cNvPr>
          <p:cNvSpPr txBox="1"/>
          <p:nvPr/>
        </p:nvSpPr>
        <p:spPr>
          <a:xfrm>
            <a:off x="540401" y="1367522"/>
            <a:ext cx="2955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9404954L</a:t>
            </a:r>
            <a:r>
              <a:rPr lang="zh-CN" altLang="en-US" dirty="0"/>
              <a:t> </a:t>
            </a:r>
            <a:r>
              <a:rPr lang="en-US" altLang="zh-CN" dirty="0"/>
              <a:t>50%</a:t>
            </a:r>
            <a:r>
              <a:rPr lang="zh-CN" altLang="en-US" dirty="0"/>
              <a:t> </a:t>
            </a:r>
            <a:r>
              <a:rPr lang="en-US" altLang="zh-CN" dirty="0"/>
              <a:t>r </a:t>
            </a:r>
            <a:r>
              <a:rPr lang="en-US" altLang="zh-CN" dirty="0" err="1"/>
              <a:t>vm</a:t>
            </a:r>
            <a:r>
              <a:rPr lang="en-US" altLang="zh-CN" dirty="0"/>
              <a:t> blend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66EDB1-62E4-7442-A219-7212BE59272D}"/>
              </a:ext>
            </a:extLst>
          </p:cNvPr>
          <p:cNvSpPr txBox="1"/>
          <p:nvPr/>
        </p:nvSpPr>
        <p:spPr>
          <a:xfrm>
            <a:off x="554684" y="1829187"/>
            <a:ext cx="109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baseline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75F250-AF47-D649-B449-711B65FF241F}"/>
              </a:ext>
            </a:extLst>
          </p:cNvPr>
          <p:cNvSpPr txBox="1"/>
          <p:nvPr/>
        </p:nvSpPr>
        <p:spPr>
          <a:xfrm>
            <a:off x="3002228" y="1798943"/>
            <a:ext cx="109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12mo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A9B918-903A-E041-9C91-944896B9B79D}"/>
              </a:ext>
            </a:extLst>
          </p:cNvPr>
          <p:cNvSpPr txBox="1"/>
          <p:nvPr/>
        </p:nvSpPr>
        <p:spPr>
          <a:xfrm>
            <a:off x="5448303" y="1829187"/>
            <a:ext cx="109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24mo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9F9FF6-2510-1E46-A3E0-2A0F6092452D}"/>
              </a:ext>
            </a:extLst>
          </p:cNvPr>
          <p:cNvSpPr txBox="1"/>
          <p:nvPr/>
        </p:nvSpPr>
        <p:spPr>
          <a:xfrm>
            <a:off x="563215" y="4229251"/>
            <a:ext cx="109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48mo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4A88C4-F10B-274B-B0B5-94666DA62AFB}"/>
              </a:ext>
            </a:extLst>
          </p:cNvPr>
          <p:cNvSpPr txBox="1"/>
          <p:nvPr/>
        </p:nvSpPr>
        <p:spPr>
          <a:xfrm>
            <a:off x="2980661" y="4227817"/>
            <a:ext cx="109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72mo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B25DD7-E90C-6C47-B2B8-CDC496A8AC91}"/>
              </a:ext>
            </a:extLst>
          </p:cNvPr>
          <p:cNvSpPr txBox="1"/>
          <p:nvPr/>
        </p:nvSpPr>
        <p:spPr>
          <a:xfrm>
            <a:off x="5349526" y="4227817"/>
            <a:ext cx="109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96mo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B5EE45D-004E-1A4C-B4AD-644FB3108015}"/>
              </a:ext>
            </a:extLst>
          </p:cNvPr>
          <p:cNvGrpSpPr/>
          <p:nvPr/>
        </p:nvGrpSpPr>
        <p:grpSpPr>
          <a:xfrm>
            <a:off x="8544393" y="1799066"/>
            <a:ext cx="2929328" cy="4823335"/>
            <a:chOff x="8544393" y="1799066"/>
            <a:chExt cx="2929328" cy="482333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FBC455F-93CB-2C46-B11F-A92D7E6F8F4D}"/>
                </a:ext>
              </a:extLst>
            </p:cNvPr>
            <p:cNvSpPr txBox="1"/>
            <p:nvPr/>
          </p:nvSpPr>
          <p:spPr>
            <a:xfrm>
              <a:off x="8544393" y="1799066"/>
              <a:ext cx="2929328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How to quantify?</a:t>
              </a:r>
            </a:p>
            <a:p>
              <a:r>
                <a:rPr lang="en-US" sz="2000" dirty="0"/>
                <a:t>Dice score (intersection over union) </a:t>
              </a:r>
            </a:p>
            <a:p>
              <a:endParaRPr lang="en-US" sz="2000" dirty="0"/>
            </a:p>
            <a:p>
              <a:r>
                <a:rPr lang="en-US" sz="2000" dirty="0"/>
                <a:t>FRAPPE baseline vessel mask </a:t>
              </a:r>
              <a:r>
                <a:rPr lang="en-US" sz="2000" dirty="0" err="1"/>
                <a:t>v.s</a:t>
              </a:r>
              <a:r>
                <a:rPr lang="en-US" sz="2000" dirty="0"/>
                <a:t>. transformed (rigid) </a:t>
              </a:r>
              <a:r>
                <a:rPr lang="en-US" sz="2000" dirty="0" err="1"/>
                <a:t>TPx</a:t>
              </a:r>
              <a:r>
                <a:rPr lang="en-US" sz="2000" dirty="0"/>
                <a:t> vessel mask 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DCC183B-7316-9344-803B-81C043F74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62452" y="4227817"/>
              <a:ext cx="2425979" cy="239458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45D64E-430A-3A4A-915D-6F908AC4ECE2}"/>
                </a:ext>
              </a:extLst>
            </p:cNvPr>
            <p:cNvSpPr txBox="1"/>
            <p:nvPr/>
          </p:nvSpPr>
          <p:spPr>
            <a:xfrm>
              <a:off x="8715501" y="4227817"/>
              <a:ext cx="1094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96mo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216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867</TotalTime>
  <Words>754</Words>
  <Application>Microsoft Macintosh PowerPoint</Application>
  <PresentationFormat>Widescreen</PresentationFormat>
  <Paragraphs>139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等线</vt:lpstr>
      <vt:lpstr>等线 Light</vt:lpstr>
      <vt:lpstr>Arial</vt:lpstr>
      <vt:lpstr>Calibri</vt:lpstr>
      <vt:lpstr>Calibri Light</vt:lpstr>
      <vt:lpstr>Cambria Math</vt:lpstr>
      <vt:lpstr>Office Theme</vt:lpstr>
      <vt:lpstr>Longitudinal registration of standardized MR images (OAI)</vt:lpstr>
      <vt:lpstr>Proposed workflow of OAI longitudinal registration </vt:lpstr>
      <vt:lpstr>1. Preprocessing</vt:lpstr>
      <vt:lpstr>2. Segmentation of bone (femur) at baseline</vt:lpstr>
      <vt:lpstr>Segmentation by registration</vt:lpstr>
      <vt:lpstr>Segmentation by registration</vt:lpstr>
      <vt:lpstr>Segmentation by registration</vt:lpstr>
      <vt:lpstr>3. Rigid registration of femur at later time points </vt:lpstr>
      <vt:lpstr>How about the vessel? </vt:lpstr>
      <vt:lpstr>4. Refine registration of vessel at later time points</vt:lpstr>
      <vt:lpstr>PowerPoint Presentation</vt:lpstr>
      <vt:lpstr>Also, segment by registration!!!</vt:lpstr>
      <vt:lpstr>5. An extended application: cartilage segmentation</vt:lpstr>
      <vt:lpstr>Validation</vt:lpstr>
      <vt:lpstr>Future thoughts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Longitudinal registration of standardized MR images (OAI)</dc:title>
  <dc:creator>Guo Yin</dc:creator>
  <cp:lastModifiedBy>Guo Yin</cp:lastModifiedBy>
  <cp:revision>20</cp:revision>
  <dcterms:created xsi:type="dcterms:W3CDTF">2020-09-22T16:53:39Z</dcterms:created>
  <dcterms:modified xsi:type="dcterms:W3CDTF">2020-09-24T05:35:59Z</dcterms:modified>
</cp:coreProperties>
</file>